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16" r:id="rId3"/>
    <p:sldMasterId id="2147484028" r:id="rId4"/>
  </p:sldMasterIdLst>
  <p:notesMasterIdLst>
    <p:notesMasterId r:id="rId58"/>
  </p:notesMasterIdLst>
  <p:sldIdLst>
    <p:sldId id="261" r:id="rId5"/>
    <p:sldId id="256" r:id="rId6"/>
    <p:sldId id="257" r:id="rId7"/>
    <p:sldId id="258" r:id="rId8"/>
    <p:sldId id="432" r:id="rId9"/>
    <p:sldId id="572" r:id="rId10"/>
    <p:sldId id="559" r:id="rId11"/>
    <p:sldId id="434" r:id="rId12"/>
    <p:sldId id="523" r:id="rId13"/>
    <p:sldId id="499" r:id="rId14"/>
    <p:sldId id="476" r:id="rId15"/>
    <p:sldId id="477" r:id="rId16"/>
    <p:sldId id="482" r:id="rId17"/>
    <p:sldId id="501" r:id="rId18"/>
    <p:sldId id="437" r:id="rId19"/>
    <p:sldId id="438" r:id="rId20"/>
    <p:sldId id="545" r:id="rId21"/>
    <p:sldId id="546" r:id="rId22"/>
    <p:sldId id="547" r:id="rId23"/>
    <p:sldId id="548" r:id="rId24"/>
    <p:sldId id="549" r:id="rId25"/>
    <p:sldId id="550" r:id="rId26"/>
    <p:sldId id="551" r:id="rId27"/>
    <p:sldId id="552" r:id="rId28"/>
    <p:sldId id="553" r:id="rId29"/>
    <p:sldId id="554" r:id="rId30"/>
    <p:sldId id="544" r:id="rId31"/>
    <p:sldId id="478" r:id="rId32"/>
    <p:sldId id="573" r:id="rId33"/>
    <p:sldId id="473" r:id="rId34"/>
    <p:sldId id="488" r:id="rId35"/>
    <p:sldId id="450" r:id="rId36"/>
    <p:sldId id="489" r:id="rId37"/>
    <p:sldId id="451" r:id="rId38"/>
    <p:sldId id="490" r:id="rId39"/>
    <p:sldId id="556" r:id="rId40"/>
    <p:sldId id="600" r:id="rId41"/>
    <p:sldId id="610" r:id="rId42"/>
    <p:sldId id="585" r:id="rId43"/>
    <p:sldId id="602" r:id="rId44"/>
    <p:sldId id="510" r:id="rId45"/>
    <p:sldId id="494" r:id="rId46"/>
    <p:sldId id="457" r:id="rId47"/>
    <p:sldId id="569" r:id="rId48"/>
    <p:sldId id="459" r:id="rId49"/>
    <p:sldId id="606" r:id="rId50"/>
    <p:sldId id="593" r:id="rId51"/>
    <p:sldId id="467" r:id="rId52"/>
    <p:sldId id="469" r:id="rId53"/>
    <p:sldId id="583" r:id="rId54"/>
    <p:sldId id="466" r:id="rId55"/>
    <p:sldId id="260" r:id="rId56"/>
    <p:sldId id="30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432"/>
          </p14:sldIdLst>
        </p14:section>
        <p14:section name="What Are Containers" id="{65E645B1-3588-4891-B13F-BF8AC92CA561}">
          <p14:sldIdLst>
            <p14:sldId id="572"/>
            <p14:sldId id="559"/>
            <p14:sldId id="434"/>
            <p14:sldId id="523"/>
          </p14:sldIdLst>
        </p14:section>
        <p14:section name="VM vs. Container" id="{AEFEE513-BE87-4997-A965-F68570F9687D}">
          <p14:sldIdLst>
            <p14:sldId id="499"/>
            <p14:sldId id="476"/>
            <p14:sldId id="477"/>
            <p14:sldId id="482"/>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573"/>
            <p14:sldId id="473"/>
          </p14:sldIdLst>
        </p14:section>
        <p14:section name="Getting Started with Docker" id="{7CB7E3F6-E951-4F5B-841D-4FD62831F329}">
          <p14:sldIdLst>
            <p14:sldId id="488"/>
            <p14:sldId id="450"/>
            <p14:sldId id="489"/>
            <p14:sldId id="451"/>
            <p14:sldId id="490"/>
            <p14:sldId id="556"/>
            <p14:sldId id="600"/>
            <p14:sldId id="610"/>
            <p14:sldId id="585"/>
            <p14:sldId id="602"/>
            <p14:sldId id="510"/>
            <p14:sldId id="494"/>
          </p14:sldIdLst>
        </p14:section>
        <p14:section name="The Bigger Picture" id="{B184F2BD-D940-4028-9DD8-16FAFCEC26E5}">
          <p14:sldIdLst>
            <p14:sldId id="457"/>
            <p14:sldId id="569"/>
            <p14:sldId id="459"/>
            <p14:sldId id="606"/>
          </p14:sldIdLst>
        </p14:section>
        <p14:section name="Learning Materials" id="{11DD7850-A6C6-4721-BE7B-0353C5C702BE}">
          <p14:sldIdLst>
            <p14:sldId id="593"/>
            <p14:sldId id="467"/>
            <p14:sldId id="469"/>
            <p14:sldId id="583"/>
          </p14:sldIdLst>
        </p14:section>
        <p14:section name="Wrap up" id="{B5F7F849-7781-43E7-9DBD-1B2C88A589BA}">
          <p14:sldIdLst>
            <p14:sldId id="466"/>
            <p14:sldId id="260"/>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78D7"/>
    <a:srgbClr val="107C10"/>
    <a:srgbClr val="D83B01"/>
    <a:srgbClr val="505050"/>
    <a:srgbClr val="E3E3E3"/>
    <a:srgbClr val="FFFF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2" autoAdjust="0"/>
    <p:restoredTop sz="92638" autoAdjust="0"/>
  </p:normalViewPr>
  <p:slideViewPr>
    <p:cSldViewPr snapToGrid="0">
      <p:cViewPr varScale="1">
        <p:scale>
          <a:sx n="94" d="100"/>
          <a:sy n="94" d="100"/>
        </p:scale>
        <p:origin x="33"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080D14BD-B40E-4E90-842E-67898AD9E4B8}" type="presOf" srcId="{E0E723BB-3665-4BB0-9FED-CBFF43DFEE1A}" destId="{F3374483-D1DF-4314-88D1-58A43C414FAB}"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B4F0118A-122E-4CF6-9515-C250092E1F55}" srcId="{E1B40E57-B916-4DF1-9E12-3956EF07283A}" destId="{82D3A08B-EFFF-4343-BA10-0BA26585E1DD}" srcOrd="1" destOrd="0" parTransId="{0A07FD19-62A1-4C49-9706-F61DF004B794}" sibTransId="{48DD9BB1-CD1B-415F-9E7C-BFCF1B1896ED}"/>
    <dgm:cxn modelId="{B2706D91-E13D-4265-A778-62C484BDE354}" srcId="{137CFDA6-C037-402A-9E98-FB8BEB882F35}" destId="{518AFDC0-3060-40C3-A0CA-9BD5387503B5}" srcOrd="1" destOrd="0" parTransId="{E75A1923-1BC1-48B0-B739-24B111F278C6}" sibTransId="{56DB3841-73C5-4806-9092-1D97B3219E6F}"/>
    <dgm:cxn modelId="{3F6BC8D2-DAC1-48A9-83C5-51CDBE937B82}" srcId="{7DF6F53C-AB10-4173-8E20-98425DC61BD9}" destId="{FE9EB8A9-493D-4E77-9D94-93CC7D63075D}" srcOrd="1" destOrd="0" parTransId="{7A00C25D-4D82-475D-9D8B-CCEEEDD55A6D}" sibTransId="{8C992251-FEB7-47E1-BD60-C8E128303D48}"/>
    <dgm:cxn modelId="{5A1F1FC2-B609-44C9-A339-B4BF3FBFE74D}" type="presOf" srcId="{7300D574-7C48-4DFD-B579-5B8C40A8B1F5}" destId="{605BF894-1476-4F47-9B8B-F8AA60D86AF0}" srcOrd="0" destOrd="0" presId="urn:microsoft.com/office/officeart/2005/8/layout/hProcess3"/>
    <dgm:cxn modelId="{59716105-D9A9-4051-8CDE-1169A316B641}" type="presOf" srcId="{83AA4D33-D899-42B4-9039-739EE9602252}" destId="{A86E3412-9685-4260-891C-5B92EC607B14}" srcOrd="0" destOrd="0" presId="urn:microsoft.com/office/officeart/2005/8/layout/hProcess3"/>
    <dgm:cxn modelId="{84EF33A1-676B-4F35-8B75-EA3AC5B6A0A0}" type="presOf" srcId="{7DF6F53C-AB10-4173-8E20-98425DC61BD9}" destId="{93173764-9F7A-4B4E-9732-C7E88EAF78C8}" srcOrd="0" destOrd="0"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C9EC2846-9171-4ECC-A06E-1BD283F7976C}" type="presOf" srcId="{82D3A08B-EFFF-4343-BA10-0BA26585E1DD}" destId="{7002F8A2-54D3-45E1-B1B9-0A14E934169A}" srcOrd="0" destOrd="1" presId="urn:microsoft.com/office/officeart/2005/8/layout/hProcess3"/>
    <dgm:cxn modelId="{DF3CE69D-B3B0-4355-862E-C5EF8AA37CE0}" srcId="{137CFDA6-C037-402A-9E98-FB8BEB882F35}" destId="{7DF6F53C-AB10-4173-8E20-98425DC61BD9}" srcOrd="3" destOrd="0" parTransId="{FB349507-8381-47C2-8098-C4C84160558B}" sibTransId="{C25773D6-B1EC-406D-8D83-ADCA63B0F038}"/>
    <dgm:cxn modelId="{3388CE5D-41B5-4BB7-AFC4-6CF6E99305C5}" type="presOf" srcId="{518AFDC0-3060-40C3-A0CA-9BD5387503B5}" destId="{BAE050EB-EFDC-4F20-B107-4F77132BDA9E}" srcOrd="0" destOrd="0" presId="urn:microsoft.com/office/officeart/2005/8/layout/hProcess3"/>
    <dgm:cxn modelId="{5D40C196-F5F4-4073-9352-D47E84735862}" srcId="{137CFDA6-C037-402A-9E98-FB8BEB882F35}" destId="{1E0D4FA4-A96B-4CDC-9B3A-1AE658DA17E2}" srcOrd="0" destOrd="0" parTransId="{8B3C76DC-86E6-42A4-A026-3FCAF8136DCD}" sibTransId="{0EB6C820-A75D-433C-8E56-FA8B00CF8B96}"/>
    <dgm:cxn modelId="{3CA771F8-6879-4B6D-80CA-4DB452CAEF5C}" srcId="{7DF6F53C-AB10-4173-8E20-98425DC61BD9}" destId="{B2557502-6616-46DE-8899-E93FAA508124}" srcOrd="0" destOrd="0" parTransId="{546A80E0-3791-464A-9A42-65E4B3EFBDC6}" sibTransId="{82A28C87-6B65-4393-B1E6-2AC943CA90BE}"/>
    <dgm:cxn modelId="{0AC626F0-27D6-4848-8D4C-8E09F968AF1C}" type="presOf" srcId="{B2557502-6616-46DE-8899-E93FAA508124}" destId="{3CC27438-60F6-4334-A9DD-D79C2DA43B96}" srcOrd="0" destOrd="0" presId="urn:microsoft.com/office/officeart/2005/8/layout/hProcess3"/>
    <dgm:cxn modelId="{B9A107D9-E7CD-4932-A5FF-D8E94FF6937C}" type="presOf" srcId="{59AD2529-CBFB-48E5-9FAD-7B70D2E35D52}" destId="{4008E42C-2C22-476F-8AFE-9C2A74423F47}" srcOrd="0" destOrd="0" presId="urn:microsoft.com/office/officeart/2005/8/layout/hProcess3"/>
    <dgm:cxn modelId="{746A3A17-08B8-4067-9FF8-244BC3F92EDD}" type="presOf" srcId="{FE9EB8A9-493D-4E77-9D94-93CC7D63075D}" destId="{3CC27438-60F6-4334-A9DD-D79C2DA43B96}" srcOrd="0" destOrd="1" presId="urn:microsoft.com/office/officeart/2005/8/layout/hProcess3"/>
    <dgm:cxn modelId="{438003B0-A9CB-4978-A3D5-6D62CE4AEDA4}" srcId="{518AFDC0-3060-40C3-A0CA-9BD5387503B5}" destId="{7300D574-7C48-4DFD-B579-5B8C40A8B1F5}" srcOrd="0" destOrd="0" parTransId="{A27DA88E-3852-4926-9ABD-9B82B03E7028}" sibTransId="{C646CC78-E327-41B3-99F1-79066F9A780B}"/>
    <dgm:cxn modelId="{58BBE48B-09E5-4256-8BEA-B1C207DE4389}" type="presOf" srcId="{E1B40E57-B916-4DF1-9E12-3956EF07283A}" destId="{8A4F87B4-4724-497B-920E-67A542E0EFF2}"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4F1E738B-D0CB-45C8-B374-C25B137AE3AF}" srcId="{518AFDC0-3060-40C3-A0CA-9BD5387503B5}" destId="{0B73F516-22BE-4F51-9B49-C3159AAD92B8}" srcOrd="1" destOrd="0" parTransId="{BC6F2A00-4E4D-475D-9E13-678B03D4B915}" sibTransId="{31DE5FE2-5FB9-433E-9085-0094D4833E5B}"/>
    <dgm:cxn modelId="{A3E3928F-D044-44E3-993D-FBC32E07EA59}" type="presOf" srcId="{0B73F516-22BE-4F51-9B49-C3159AAD92B8}" destId="{605BF894-1476-4F47-9B8B-F8AA60D86AF0}" srcOrd="0" destOrd="1" presId="urn:microsoft.com/office/officeart/2005/8/layout/hProcess3"/>
    <dgm:cxn modelId="{854482E6-0DEF-4218-B556-81B172B2963F}" srcId="{E0E723BB-3665-4BB0-9FED-CBFF43DFEE1A}" destId="{83AA4D33-D899-42B4-9039-739EE9602252}" srcOrd="0" destOrd="0" parTransId="{872BB811-415F-4D9C-B3E4-9A5DB887AA2E}" sibTransId="{4FB286C6-B221-4A40-BFD5-14048C406581}"/>
    <dgm:cxn modelId="{EC468B0B-03AF-4CC8-B0D5-424202008015}" srcId="{137CFDA6-C037-402A-9E98-FB8BEB882F35}" destId="{E1B40E57-B916-4DF1-9E12-3956EF07283A}" srcOrd="2" destOrd="0" parTransId="{DE5AA26E-0492-4F32-A7BC-2458CC0E8F39}" sibTransId="{31A4DC6B-3D44-4029-9B45-C88C0D44A4DB}"/>
    <dgm:cxn modelId="{B321AA77-93C0-4507-9527-159A705CF57A}" srcId="{137CFDA6-C037-402A-9E98-FB8BEB882F35}" destId="{E0E723BB-3665-4BB0-9FED-CBFF43DFEE1A}" srcOrd="4" destOrd="0" parTransId="{30BEE5AF-976B-49C8-B01F-13A7F98A9A53}" sibTransId="{967C15A5-386F-4346-8C83-69648E504290}"/>
    <dgm:cxn modelId="{475A37DC-6130-4631-8E9D-1BB3285F2C4C}" srcId="{1E0D4FA4-A96B-4CDC-9B3A-1AE658DA17E2}" destId="{59AD2529-CBFB-48E5-9FAD-7B70D2E35D52}" srcOrd="0" destOrd="0" parTransId="{D90FE145-5BC0-42F8-86DD-D6429C489AA4}" sibTransId="{F3551240-48FE-4A9E-BCCC-89030863710F}"/>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17</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23</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24</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25</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 / image.</a:t>
            </a:r>
          </a:p>
        </p:txBody>
      </p:sp>
      <p:sp>
        <p:nvSpPr>
          <p:cNvPr id="4" name="Slide Number Placeholder 3"/>
          <p:cNvSpPr>
            <a:spLocks noGrp="1"/>
          </p:cNvSpPr>
          <p:nvPr>
            <p:ph type="sldNum" sz="quarter" idx="10"/>
          </p:nvPr>
        </p:nvSpPr>
        <p:spPr/>
        <p:txBody>
          <a:bodyPr/>
          <a:lstStyle/>
          <a:p>
            <a:fld id="{B159F813-5AE6-42D9-8D72-24C283CF2029}" type="slidenum">
              <a:rPr lang="en-US" smtClean="0"/>
              <a:t>29</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Docker fit into all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33</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Docker bits for Windows are changing frequently.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6</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6812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39</a:t>
            </a:fld>
            <a:endParaRPr lang="en-US"/>
          </a:p>
        </p:txBody>
      </p:sp>
    </p:spTree>
    <p:extLst>
      <p:ext uri="{BB962C8B-B14F-4D97-AF65-F5344CB8AC3E}">
        <p14:creationId xmlns:p14="http://schemas.microsoft.com/office/powerpoint/2010/main" val="2095689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40</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47</a:t>
            </a:fld>
            <a:endParaRPr lang="en-US"/>
          </a:p>
        </p:txBody>
      </p:sp>
    </p:spTree>
    <p:extLst>
      <p:ext uri="{BB962C8B-B14F-4D97-AF65-F5344CB8AC3E}">
        <p14:creationId xmlns:p14="http://schemas.microsoft.com/office/powerpoint/2010/main" val="26483742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1/12/2017 4:27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9</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11</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13</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hosting containers, Windows Server 2016 comes in two flavors . . . </a:t>
            </a:r>
          </a:p>
        </p:txBody>
      </p:sp>
      <p:sp>
        <p:nvSpPr>
          <p:cNvPr id="4" name="Slide Number Placeholder 3"/>
          <p:cNvSpPr>
            <a:spLocks noGrp="1"/>
          </p:cNvSpPr>
          <p:nvPr>
            <p:ph type="sldNum" sz="quarter" idx="10"/>
          </p:nvPr>
        </p:nvSpPr>
        <p:spPr/>
        <p:txBody>
          <a:bodyPr/>
          <a:lstStyle/>
          <a:p>
            <a:fld id="{B159F813-5AE6-42D9-8D72-24C283CF2029}" type="slidenum">
              <a:rPr lang="en-US" smtClean="0"/>
              <a:t>15</a:t>
            </a:fld>
            <a:endParaRPr lang="en-US"/>
          </a:p>
        </p:txBody>
      </p:sp>
    </p:spTree>
    <p:extLst>
      <p:ext uri="{BB962C8B-B14F-4D97-AF65-F5344CB8AC3E}">
        <p14:creationId xmlns:p14="http://schemas.microsoft.com/office/powerpoint/2010/main" val="4049309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181073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33695365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7667579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40694632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25963864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8526369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3673743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416098256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52513721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117746208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A4D12E8D-2700-154C-AE29-BAD3D507619A}" type="datetimeFigureOut">
              <a:rPr lang="en-US" smtClean="0"/>
              <a:t>1/12/2017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9897944-1400-7945-9995-2F7B94F2720E}" type="slidenum">
              <a:rPr lang="en-US" smtClean="0"/>
              <a:t>‹#›</a:t>
            </a:fld>
            <a:endParaRPr lang="en-US"/>
          </a:p>
        </p:txBody>
      </p:sp>
    </p:spTree>
    <p:extLst>
      <p:ext uri="{BB962C8B-B14F-4D97-AF65-F5344CB8AC3E}">
        <p14:creationId xmlns:p14="http://schemas.microsoft.com/office/powerpoint/2010/main" val="185861588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image" Target="../media/image10.jp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3.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image" Target="../media/image1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theme" Target="../theme/theme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20954"/>
            <a:ext cx="12229252" cy="6878954"/>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06165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9761496" y="5887284"/>
            <a:ext cx="1895046" cy="849232"/>
          </a:xfrm>
          <a:prstGeom prst="rect">
            <a:avLst/>
          </a:prstGeom>
        </p:spPr>
      </p:pic>
    </p:spTree>
    <p:extLst>
      <p:ext uri="{BB962C8B-B14F-4D97-AF65-F5344CB8AC3E}">
        <p14:creationId xmlns:p14="http://schemas.microsoft.com/office/powerpoint/2010/main" val="936211855"/>
      </p:ext>
    </p:extLst>
  </p:cSld>
  <p:clrMap bg1="lt1" tx1="dk1" bg2="lt2" tx2="dk2" accent1="accent1" accent2="accent2" accent3="accent3" accent4="accent4" accent5="accent5" accent6="accent6" hlink="hlink" folHlink="folHlink"/>
  <p:sldLayoutIdLst>
    <p:sldLayoutId id="2147484017" r:id="rId1"/>
    <p:sldLayoutId id="2147484018" r:id="rId2"/>
    <p:sldLayoutId id="2147484019" r:id="rId3"/>
    <p:sldLayoutId id="2147484020" r:id="rId4"/>
    <p:sldLayoutId id="2147484021" r:id="rId5"/>
    <p:sldLayoutId id="2147484022" r:id="rId6"/>
    <p:sldLayoutId id="2147484023" r:id="rId7"/>
    <p:sldLayoutId id="2147484024" r:id="rId8"/>
    <p:sldLayoutId id="2147484025" r:id="rId9"/>
    <p:sldLayoutId id="2147484026" r:id="rId10"/>
    <p:sldLayoutId id="21474840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aka.ms/containers"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8.xml"/><Relationship Id="rId6" Type="http://schemas.openxmlformats.org/officeDocument/2006/relationships/image" Target="../media/image30.png"/><Relationship Id="rId5" Type="http://schemas.openxmlformats.org/officeDocument/2006/relationships/hyperlink" Target="http://aka.ms/DockerToolsForVS" TargetMode="External"/><Relationship Id="rId4" Type="http://schemas.openxmlformats.org/officeDocument/2006/relationships/image" Target="../media/image29.png"/><Relationship Id="rId9"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36.png"/><Relationship Id="rId7"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37.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39.png"/></Relationships>
</file>

<file path=ppt/slides/_rels/slide45.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40.jp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4.xml"/></Relationships>
</file>

<file path=ppt/slides/_rels/slide5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6818787" y="1526061"/>
              <a:ext cx="353" cy="706"/>
            </p14:xfrm>
          </p:contentPart>
        </mc:Choice>
        <mc:Fallback xmlns="">
          <p:pic>
            <p:nvPicPr>
              <p:cNvPr id="9" name="Ink 8"/>
              <p:cNvPicPr/>
              <p:nvPr/>
            </p:nvPicPr>
            <p:blipFill>
              <a:blip r:embed="rId4"/>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p:txBody>
          <a:bodyPr/>
          <a:lstStyle/>
          <a:p>
            <a:r>
              <a:rPr lang="en-US" dirty="0"/>
              <a:t>Michael S. Collier</a:t>
            </a:r>
          </a:p>
          <a:p>
            <a:endParaRPr lang="en-US" dirty="0"/>
          </a:p>
          <a:p>
            <a:r>
              <a:rPr lang="en-US" sz="2400" dirty="0" err="1"/>
              <a:t>CodeMash</a:t>
            </a:r>
            <a:r>
              <a:rPr lang="en-US" sz="2400" dirty="0"/>
              <a:t> 2017</a:t>
            </a:r>
          </a:p>
          <a:p>
            <a:r>
              <a:rPr lang="en-US" sz="2400" b="1" dirty="0"/>
              <a:t>Thursday, January 12</a:t>
            </a:r>
            <a:r>
              <a:rPr lang="en-US" sz="2400" b="1" baseline="30000" dirty="0"/>
              <a:t>th</a:t>
            </a:r>
            <a:r>
              <a:rPr lang="en-US" sz="2400" b="1" dirty="0"/>
              <a:t> </a:t>
            </a:r>
            <a:r>
              <a:rPr lang="en-US" sz="2400" dirty="0"/>
              <a:t>@ 1</a:t>
            </a:r>
            <a:r>
              <a:rPr lang="en-US" sz="2400" b="1" dirty="0"/>
              <a:t>1:45am</a:t>
            </a:r>
            <a:r>
              <a:rPr lang="en-US" sz="2400" dirty="0"/>
              <a:t> in </a:t>
            </a:r>
            <a:r>
              <a:rPr lang="en-US" sz="2400" b="1" dirty="0"/>
              <a:t>Indigo Bay</a:t>
            </a:r>
          </a:p>
        </p:txBody>
      </p:sp>
      <p:sp>
        <p:nvSpPr>
          <p:cNvPr id="5" name="TextBox 4"/>
          <p:cNvSpPr txBox="1"/>
          <p:nvPr/>
        </p:nvSpPr>
        <p:spPr>
          <a:xfrm>
            <a:off x="283308" y="5954047"/>
            <a:ext cx="196347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CodeMash</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982903"/>
          </a:xfrm>
        </p:spPr>
        <p:txBody>
          <a:bodyPr/>
          <a:lstStyle/>
          <a:p>
            <a:r>
              <a:rPr lang="en-US" sz="3600" dirty="0"/>
              <a:t>Docker</a:t>
            </a:r>
          </a:p>
          <a:p>
            <a:pPr lvl="1"/>
            <a:r>
              <a:rPr lang="en-US" sz="1800" dirty="0"/>
              <a:t>Supports Linux containers only</a:t>
            </a:r>
          </a:p>
          <a:p>
            <a:pPr lvl="1"/>
            <a:r>
              <a:rPr lang="en-US" sz="1800" dirty="0" err="1"/>
              <a:t>VirtualBox</a:t>
            </a:r>
            <a:r>
              <a:rPr lang="en-US" sz="1800" dirty="0"/>
              <a:t> used to run small Linux kernel containing Docker server</a:t>
            </a:r>
          </a:p>
          <a:p>
            <a:pPr lvl="1"/>
            <a:endParaRPr lang="en-US" sz="1000" dirty="0"/>
          </a:p>
          <a:p>
            <a:r>
              <a:rPr lang="en-US" sz="3600" dirty="0"/>
              <a:t>Docker for Windows</a:t>
            </a:r>
          </a:p>
          <a:p>
            <a:pPr lvl="1"/>
            <a:r>
              <a:rPr lang="en-US" sz="1800" dirty="0"/>
              <a:t>Version 1.12 Beta 26 </a:t>
            </a:r>
            <a:r>
              <a:rPr lang="en-US" sz="1800" i="1" dirty="0"/>
              <a:t>(at a minimum)</a:t>
            </a:r>
            <a:endParaRPr lang="en-US" sz="1800" dirty="0"/>
          </a:p>
          <a:p>
            <a:pPr lvl="1"/>
            <a:r>
              <a:rPr lang="en-US" sz="1800" b="1" dirty="0"/>
              <a:t>Recommended: 1.13.0-rc4</a:t>
            </a:r>
          </a:p>
          <a:p>
            <a:pPr lvl="1"/>
            <a:r>
              <a:rPr lang="en-US" sz="1800" dirty="0"/>
              <a:t>Windows Containers only in Beta channel at this time</a:t>
            </a:r>
          </a:p>
          <a:p>
            <a:pPr lvl="1"/>
            <a:r>
              <a:rPr lang="en-US" sz="1800" dirty="0"/>
              <a:t>Windows 10 Anniversary Edition</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3" name="Picture 2"/>
          <p:cNvPicPr>
            <a:picLocks noChangeAspect="1"/>
          </p:cNvPicPr>
          <p:nvPr/>
        </p:nvPicPr>
        <p:blipFill>
          <a:blip r:embed="rId3"/>
          <a:stretch>
            <a:fillRect/>
          </a:stretch>
        </p:blipFill>
        <p:spPr>
          <a:xfrm>
            <a:off x="-3984702" y="100361"/>
            <a:ext cx="3795131" cy="4692162"/>
          </a:xfrm>
          <a:prstGeom prst="rect">
            <a:avLst/>
          </a:prstGeom>
        </p:spPr>
      </p:pic>
      <p:pic>
        <p:nvPicPr>
          <p:cNvPr id="5" name="Picture 4"/>
          <p:cNvPicPr>
            <a:picLocks noChangeAspect="1"/>
          </p:cNvPicPr>
          <p:nvPr/>
        </p:nvPicPr>
        <p:blipFill>
          <a:blip r:embed="rId4"/>
          <a:stretch>
            <a:fillRect/>
          </a:stretch>
        </p:blipFill>
        <p:spPr>
          <a:xfrm>
            <a:off x="-3322904" y="4238952"/>
            <a:ext cx="3133333" cy="2619048"/>
          </a:xfrm>
          <a:prstGeom prst="rect">
            <a:avLst/>
          </a:prstGeom>
        </p:spPr>
      </p:pic>
      <p:pic>
        <p:nvPicPr>
          <p:cNvPr id="7" name="Picture 2" descr="Image result for jet.com mind blow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the GUI . . . But . . . . </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pic>
        <p:nvPicPr>
          <p:cNvPr id="5" name="Picture 4"/>
          <p:cNvPicPr>
            <a:picLocks noChangeAspect="1"/>
          </p:cNvPicPr>
          <p:nvPr/>
        </p:nvPicPr>
        <p:blipFill>
          <a:blip r:embed="rId3"/>
          <a:stretch>
            <a:fillRect/>
          </a:stretch>
        </p:blipFill>
        <p:spPr>
          <a:xfrm>
            <a:off x="5703518" y="2610853"/>
            <a:ext cx="6362089" cy="4144534"/>
          </a:xfrm>
          <a:prstGeom prst="rect">
            <a:avLst/>
          </a:prstGeom>
        </p:spPr>
      </p:pic>
      <p:sp>
        <p:nvSpPr>
          <p:cNvPr id="6" name="Text Placeholder 3"/>
          <p:cNvSpPr txBox="1">
            <a:spLocks/>
          </p:cNvSpPr>
          <p:nvPr/>
        </p:nvSpPr>
        <p:spPr>
          <a:xfrm>
            <a:off x="266921" y="3067195"/>
            <a:ext cx="5279113" cy="353353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Beta build </a:t>
            </a:r>
          </a:p>
          <a:p>
            <a:pPr lvl="1"/>
            <a:r>
              <a:rPr lang="en-US" dirty="0"/>
              <a:t>version 1.13.0-rc4</a:t>
            </a:r>
          </a:p>
          <a:p>
            <a:pPr lvl="1"/>
            <a:r>
              <a:rPr lang="en-US" dirty="0"/>
              <a:t>Same version as instructions at </a:t>
            </a:r>
            <a:r>
              <a:rPr lang="en-US" dirty="0">
                <a:hlinkClick r:id="rId4"/>
              </a:rPr>
              <a:t>http://aka.ms/containers</a:t>
            </a:r>
            <a:r>
              <a:rPr lang="en-US" dirty="0"/>
              <a:t>. </a:t>
            </a:r>
          </a:p>
          <a:p>
            <a:pPr lvl="1"/>
            <a:r>
              <a:rPr lang="en-US" dirty="0"/>
              <a:t>Switch between Windows and Linux</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spTree>
    <p:extLst>
      <p:ext uri="{BB962C8B-B14F-4D97-AF65-F5344CB8AC3E}">
        <p14:creationId xmlns:p14="http://schemas.microsoft.com/office/powerpoint/2010/main" val="16887999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(not Home)</a:t>
            </a:r>
          </a:p>
          <a:p>
            <a:pPr lvl="1"/>
            <a:endParaRPr lang="en-US" dirty="0"/>
          </a:p>
          <a:p>
            <a:r>
              <a:rPr lang="en-US" dirty="0"/>
              <a:t>Add Features</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7" y="1304694"/>
            <a:ext cx="8825895"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727113"/>
            <a:chOff x="301752" y="1596497"/>
            <a:chExt cx="4164060" cy="472711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379bd603bf53</a:t>
              </a: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sa_password</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attach_dbs</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13</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7f02c5fa18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9" name="TextBox 8"/>
            <p:cNvSpPr txBox="1"/>
            <p:nvPr/>
          </p:nvSpPr>
          <p:spPr>
            <a:xfrm>
              <a:off x="1928757" y="5417208"/>
              <a:ext cx="2442332" cy="9064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a:p>
              <a:pPr marL="0" marR="0" lvl="0" indent="0" algn="ctr" defTabSz="914400" rtl="0" eaLnBrk="1" fontAlgn="auto" latinLnBrk="0" hangingPunct="1">
                <a:lnSpc>
                  <a:spcPct val="90000"/>
                </a:lnSpc>
                <a:spcBef>
                  <a:spcPts val="0"/>
                </a:spcBef>
                <a:spcAft>
                  <a:spcPts val="600"/>
                </a:spcAft>
                <a:buClrTx/>
                <a:buSzTx/>
                <a:buFontTx/>
                <a:buNone/>
                <a:tabLst/>
                <a:defRPr/>
              </a:pPr>
              <a:endParaRPr lang="en-US" sz="1100" dirty="0">
                <a:solidFill>
                  <a:srgbClr val="505050"/>
                </a:solidFill>
                <a:latin typeface="Segoe UI"/>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rgbClr val="505050"/>
                  </a:solidFill>
                  <a:latin typeface="Segoe UI"/>
                </a:rPr>
                <a:t>d</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ocker</a:t>
              </a:r>
              <a:r>
                <a:rPr kumimoji="0" lang="en-US" sz="1100" b="0" i="0" u="none" strike="noStrike" kern="1200" cap="none" spc="0" normalizeH="0" baseline="0" noProof="0" dirty="0">
                  <a:ln>
                    <a:noFill/>
                  </a:ln>
                  <a:solidFill>
                    <a:srgbClr val="505050"/>
                  </a:solidFill>
                  <a:effectLst/>
                  <a:uLnTx/>
                  <a:uFillTx/>
                  <a:latin typeface="Segoe UI"/>
                  <a:ea typeface="+mn-ea"/>
                  <a:cs typeface="+mn-cs"/>
                </a:rPr>
                <a:t> history</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43" name="Group 42"/>
            <p:cNvGrpSpPr/>
            <p:nvPr/>
          </p:nvGrpSpPr>
          <p:grpSpPr>
            <a:xfrm>
              <a:off x="6477853" y="634525"/>
              <a:ext cx="2442334" cy="2054574"/>
              <a:chOff x="6477853" y="634525"/>
              <a:chExt cx="2442334" cy="2054574"/>
            </a:xfrm>
          </p:grpSpPr>
          <p:grpSp>
            <p:nvGrpSpPr>
              <p:cNvPr id="27" name="Group 26"/>
              <p:cNvGrpSpPr/>
              <p:nvPr/>
            </p:nvGrpSpPr>
            <p:grpSpPr>
              <a:xfrm>
                <a:off x="6477854" y="964234"/>
                <a:ext cx="2442333" cy="1724865"/>
                <a:chOff x="6458477" y="400157"/>
                <a:chExt cx="2442333" cy="1724865"/>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23" name="Group 22"/>
            <p:cNvGrpSpPr/>
            <p:nvPr/>
          </p:nvGrpSpPr>
          <p:grpSpPr>
            <a:xfrm>
              <a:off x="6458476" y="4456956"/>
              <a:ext cx="2442333" cy="1724865"/>
              <a:chOff x="5237311" y="4646788"/>
              <a:chExt cx="2442333" cy="1724865"/>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a:xfrm>
                <a:off x="5237311" y="5349631"/>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2" name="Rectangle 51"/>
            <p:cNvSpPr/>
            <p:nvPr/>
          </p:nvSpPr>
          <p:spPr bwMode="auto">
            <a:xfrm>
              <a:off x="6458475" y="4130002"/>
              <a:ext cx="2442333" cy="365760"/>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mcollier-on.azurecr.io/samples/sql:v1 </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6477854" y="630285"/>
              <a:ext cx="2442333" cy="2058814"/>
              <a:chOff x="6477854" y="630285"/>
              <a:chExt cx="2442333" cy="2058814"/>
            </a:xfrm>
          </p:grpSpPr>
          <p:grpSp>
            <p:nvGrpSpPr>
              <p:cNvPr id="90" name="Group 89"/>
              <p:cNvGrpSpPr/>
              <p:nvPr/>
            </p:nvGrpSpPr>
            <p:grpSpPr>
              <a:xfrm>
                <a:off x="6477854" y="964234"/>
                <a:ext cx="2442333" cy="1724865"/>
                <a:chOff x="6458477" y="400157"/>
                <a:chExt cx="2442333" cy="1724865"/>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1" name="Rectangle 90"/>
              <p:cNvSpPr/>
              <p:nvPr/>
            </p:nvSpPr>
            <p:spPr bwMode="auto">
              <a:xfrm>
                <a:off x="6500767" y="630285"/>
                <a:ext cx="2419419" cy="37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commit</a:t>
            </a:r>
          </a:p>
        </p:txBody>
      </p:sp>
      <p:sp>
        <p:nvSpPr>
          <p:cNvPr id="5" name="TextBox 4"/>
          <p:cNvSpPr txBox="1"/>
          <p:nvPr/>
        </p:nvSpPr>
        <p:spPr>
          <a:xfrm>
            <a:off x="-133348" y="6516879"/>
            <a:ext cx="5635255" cy="447815"/>
          </a:xfrm>
          <a:prstGeom prst="rect">
            <a:avLst/>
          </a:prstGeom>
          <a:noFill/>
        </p:spPr>
        <p:txBody>
          <a:bodyPr wrap="square" lIns="182880" tIns="146304" rIns="182880" bIns="146304" rtlCol="0">
            <a:spAutoFit/>
          </a:bodyPr>
          <a:lstStyle/>
          <a:p>
            <a:pPr>
              <a:lnSpc>
                <a:spcPct val="90000"/>
              </a:lnSpc>
              <a:spcAft>
                <a:spcPts val="600"/>
              </a:spcAft>
            </a:pPr>
            <a:r>
              <a:rPr lang="en-US" sz="1050" i="1" dirty="0">
                <a:gradFill>
                  <a:gsLst>
                    <a:gs pos="2917">
                      <a:schemeClr val="tx1"/>
                    </a:gs>
                    <a:gs pos="30000">
                      <a:schemeClr val="tx1"/>
                    </a:gs>
                  </a:gsLst>
                  <a:lin ang="5400000" scaled="0"/>
                </a:gradFill>
              </a:rPr>
              <a:t>Note: Note actual layer ID values from ‘</a:t>
            </a:r>
            <a:r>
              <a:rPr lang="en-US" sz="1050" i="1" dirty="0" err="1">
                <a:gradFill>
                  <a:gsLst>
                    <a:gs pos="2917">
                      <a:schemeClr val="tx1"/>
                    </a:gs>
                    <a:gs pos="30000">
                      <a:schemeClr val="tx1"/>
                    </a:gs>
                  </a:gsLst>
                  <a:lin ang="5400000" scaled="0"/>
                </a:gradFill>
              </a:rPr>
              <a:t>docker</a:t>
            </a:r>
            <a:r>
              <a:rPr lang="en-US" sz="1050" i="1" dirty="0">
                <a:gradFill>
                  <a:gsLst>
                    <a:gs pos="2917">
                      <a:schemeClr val="tx1"/>
                    </a:gs>
                    <a:gs pos="30000">
                      <a:schemeClr val="tx1"/>
                    </a:gs>
                  </a:gsLst>
                  <a:lin ang="5400000" scaled="0"/>
                </a:gradFill>
              </a:rPr>
              <a:t> history </a:t>
            </a:r>
            <a:r>
              <a:rPr lang="en-US" sz="1050" i="1" dirty="0" err="1">
                <a:gradFill>
                  <a:gsLst>
                    <a:gs pos="2917">
                      <a:schemeClr val="tx1"/>
                    </a:gs>
                    <a:gs pos="30000">
                      <a:schemeClr val="tx1"/>
                    </a:gs>
                  </a:gsLst>
                  <a:lin ang="5400000" scaled="0"/>
                </a:gradFill>
              </a:rPr>
              <a:t>microsoft</a:t>
            </a:r>
            <a:r>
              <a:rPr lang="en-US" sz="1050" i="1" dirty="0">
                <a:gradFill>
                  <a:gsLst>
                    <a:gs pos="2917">
                      <a:schemeClr val="tx1"/>
                    </a:gs>
                    <a:gs pos="30000">
                      <a:schemeClr val="tx1"/>
                    </a:gs>
                  </a:gsLst>
                  <a:lin ang="5400000" scaled="0"/>
                </a:gradFill>
              </a:rPr>
              <a:t>/</a:t>
            </a:r>
            <a:r>
              <a:rPr lang="en-US" sz="1050" i="1" dirty="0" err="1">
                <a:gradFill>
                  <a:gsLst>
                    <a:gs pos="2917">
                      <a:schemeClr val="tx1"/>
                    </a:gs>
                    <a:gs pos="30000">
                      <a:schemeClr val="tx1"/>
                    </a:gs>
                  </a:gsLst>
                  <a:lin ang="5400000" scaled="0"/>
                </a:gradFill>
              </a:rPr>
              <a:t>mssql</a:t>
            </a:r>
            <a:r>
              <a:rPr lang="en-US" sz="1050" i="1">
                <a:gradFill>
                  <a:gsLst>
                    <a:gs pos="2917">
                      <a:schemeClr val="tx1"/>
                    </a:gs>
                    <a:gs pos="30000">
                      <a:schemeClr val="tx1"/>
                    </a:gs>
                  </a:gsLst>
                  <a:lin ang="5400000" scaled="0"/>
                </a:gradFill>
              </a:rPr>
              <a:t>-server-windows’</a:t>
            </a:r>
            <a:endParaRPr lang="en-US" sz="105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389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2055243"/>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a:t>Creates a private network</a:t>
            </a:r>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13033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TextBox 4"/>
          <p:cNvSpPr txBox="1"/>
          <p:nvPr/>
        </p:nvSpPr>
        <p:spPr>
          <a:xfrm>
            <a:off x="369170" y="2815696"/>
            <a:ext cx="6524392" cy="3958007"/>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web:</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grpSp>
        <p:nvGrpSpPr>
          <p:cNvPr id="16" name="Group 15"/>
          <p:cNvGrpSpPr/>
          <p:nvPr/>
        </p:nvGrpSpPr>
        <p:grpSpPr>
          <a:xfrm>
            <a:off x="6993493" y="3132936"/>
            <a:ext cx="5013648" cy="3168337"/>
            <a:chOff x="4369337" y="2912534"/>
            <a:chExt cx="6616553" cy="2625498"/>
          </a:xfrm>
        </p:grpSpPr>
        <p:sp>
          <p:nvSpPr>
            <p:cNvPr id="6" name="Rectangle: Rounded Corners 5"/>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7" name="Rectangle: Rounded Corners 6"/>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8" name="Rectangle: Rounded Corners 7"/>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Cache</a:t>
              </a:r>
            </a:p>
          </p:txBody>
        </p:sp>
        <p:sp>
          <p:nvSpPr>
            <p:cNvPr id="9" name="Rectangle: Rounded Corners 8"/>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10" name="Rectangle: Rounded Corners 9"/>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7" idx="3"/>
              <a:endCxn id="6"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8"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10"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6"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a:endCxn id="6"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1792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a:t>
            </a:r>
            <a:r>
              <a:rPr lang="en-US"/>
              <a:t>Windows Container</a:t>
            </a:r>
            <a:endParaRPr lang="en-US" dirty="0"/>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3"/>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527667"/>
          </a:xfrm>
        </p:spPr>
        <p:txBody>
          <a:bodyPr/>
          <a:lstStyle/>
          <a:p>
            <a:r>
              <a:rPr lang="en-US" sz="2400" dirty="0"/>
              <a:t>CI/CD with Docker, VSTS, GitHub, and ACS</a:t>
            </a:r>
          </a:p>
          <a:p>
            <a:pPr lvl="1"/>
            <a:r>
              <a:rPr lang="en-US" sz="1200" dirty="0"/>
              <a:t>https://blogs.msdn.microsoft.com/dmx/2016/12/28/vsts-loves-github-docker-azure-container-service-azure-container-registry-and-linux/</a:t>
            </a:r>
          </a:p>
          <a:p>
            <a:pPr lvl="1"/>
            <a:r>
              <a:rPr lang="en-US" sz="1200" dirty="0"/>
              <a:t>https://docs.microsoft.com/en-us/azure/container-service/container-service-setup-ci-cd </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400" dirty="0"/>
              <a:t>Getting Started with Docker</a:t>
            </a:r>
            <a:endParaRPr lang="en-US" sz="2800" dirty="0"/>
          </a:p>
          <a:p>
            <a:pPr lvl="1"/>
            <a:r>
              <a:rPr lang="en-US" sz="1200" dirty="0"/>
              <a:t>https://dzone.com/refcardz/getting-started-with-docker-1</a:t>
            </a:r>
          </a:p>
          <a:p>
            <a:pPr lvl="1"/>
            <a:endParaRPr lang="en-US" sz="1200" dirty="0"/>
          </a:p>
          <a:p>
            <a:r>
              <a:rPr lang="en-US" sz="2400" dirty="0"/>
              <a:t>Steve Lasker’s Blog</a:t>
            </a:r>
          </a:p>
          <a:p>
            <a:pPr lvl="1"/>
            <a:r>
              <a:rPr lang="en-US" sz="1200" dirty="0"/>
              <a:t>https://blogs.msdn.microsoft.com/stevelasker/</a:t>
            </a:r>
          </a:p>
          <a:p>
            <a:pPr lvl="1"/>
            <a:endParaRPr lang="en-US" sz="1200" dirty="0"/>
          </a:p>
          <a:p>
            <a:r>
              <a:rPr lang="en-US" sz="2400" dirty="0"/>
              <a:t>Image2Docker</a:t>
            </a:r>
            <a:endParaRPr lang="en-US" sz="3200" dirty="0"/>
          </a:p>
          <a:p>
            <a:pPr lvl="1"/>
            <a:r>
              <a:rPr lang="en-US" sz="12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409" y="410201"/>
            <a:ext cx="10777330" cy="1325563"/>
          </a:xfrm>
        </p:spPr>
        <p:txBody>
          <a:bodyPr>
            <a:normAutofit/>
          </a:bodyPr>
          <a:lstStyle/>
          <a:p>
            <a:pPr algn="ctr"/>
            <a:r>
              <a:rPr lang="en-US" sz="5400" dirty="0">
                <a:solidFill>
                  <a:srgbClr val="00B0F0"/>
                </a:solidFill>
                <a:latin typeface="Segoe UI Light" panose="020B0502040204020203" pitchFamily="34" charset="0"/>
                <a:cs typeface="Segoe UI Light" panose="020B0502040204020203" pitchFamily="34" charset="0"/>
              </a:rPr>
              <a:t>Advance your Azure Skills</a:t>
            </a:r>
          </a:p>
        </p:txBody>
      </p:sp>
      <p:sp>
        <p:nvSpPr>
          <p:cNvPr id="3" name="Content Placeholder 2"/>
          <p:cNvSpPr>
            <a:spLocks noGrp="1"/>
          </p:cNvSpPr>
          <p:nvPr>
            <p:ph idx="1"/>
          </p:nvPr>
        </p:nvSpPr>
        <p:spPr>
          <a:xfrm>
            <a:off x="609598" y="1825625"/>
            <a:ext cx="10863470" cy="4061659"/>
          </a:xfrm>
        </p:spPr>
        <p:txBody>
          <a:bodyPr/>
          <a:lstStyle/>
          <a:p>
            <a:pPr marL="0" indent="0" algn="ctr">
              <a:buNone/>
            </a:pPr>
            <a:r>
              <a:rPr lang="en-US" sz="3000" dirty="0">
                <a:latin typeface="Segoe UI Light" panose="020B0502040204020203" pitchFamily="34" charset="0"/>
                <a:cs typeface="Segoe UI Light" panose="020B0502040204020203" pitchFamily="34" charset="0"/>
              </a:rPr>
              <a:t>Build your expertise and your career with training and certification!</a:t>
            </a:r>
          </a:p>
          <a:p>
            <a:pPr marL="0" indent="0">
              <a:buNone/>
            </a:pPr>
            <a:endParaRPr lang="en-US" sz="3000" dirty="0">
              <a:latin typeface="Segoe UI Light" panose="020B0502040204020203" pitchFamily="34" charset="0"/>
              <a:cs typeface="Segoe UI Light" panose="020B0502040204020203" pitchFamily="34" charset="0"/>
            </a:endParaRPr>
          </a:p>
          <a:p>
            <a:pPr marL="0" indent="0" algn="ctr">
              <a:buNone/>
            </a:pPr>
            <a:r>
              <a:rPr lang="en-US" i="1" dirty="0">
                <a:latin typeface="Segoe UI Light" panose="020B0502040204020203" pitchFamily="34" charset="0"/>
                <a:cs typeface="Segoe UI Light" panose="020B0502040204020203" pitchFamily="34" charset="0"/>
              </a:rPr>
              <a:t>Whether you’re new to Azure or already a cloud professional, training is one of the best investments you can make in your career. We’re offering a free online training option and great deals on certification.</a:t>
            </a:r>
          </a:p>
          <a:p>
            <a:pPr marL="0" indent="0">
              <a:buNone/>
            </a:pPr>
            <a:endParaRPr lang="en-US" sz="2400" i="1" dirty="0">
              <a:latin typeface="Segoe UI Light" panose="020B0502040204020203" pitchFamily="34" charset="0"/>
              <a:cs typeface="Segoe UI Light" panose="020B0502040204020203" pitchFamily="34" charset="0"/>
            </a:endParaRPr>
          </a:p>
          <a:p>
            <a:pPr marL="0" indent="0" algn="ctr">
              <a:buNone/>
            </a:pPr>
            <a:r>
              <a:rPr lang="en-US" sz="3400" i="1" dirty="0">
                <a:latin typeface="Segoe UI Light" panose="020B0502040204020203" pitchFamily="34" charset="0"/>
                <a:cs typeface="Segoe UI Light" panose="020B0502040204020203" pitchFamily="34" charset="0"/>
              </a:rPr>
              <a:t>Go to </a:t>
            </a:r>
            <a:r>
              <a:rPr lang="en-US" sz="3400" i="1" dirty="0">
                <a:solidFill>
                  <a:srgbClr val="00B0F0"/>
                </a:solidFill>
                <a:latin typeface="Segoe UI Light" panose="020B0502040204020203" pitchFamily="34" charset="0"/>
                <a:cs typeface="Segoe UI Light" panose="020B0502040204020203" pitchFamily="34" charset="0"/>
              </a:rPr>
              <a:t>https://aka.ms/cmazure </a:t>
            </a:r>
            <a:r>
              <a:rPr lang="en-US" sz="3400" i="1" dirty="0">
                <a:latin typeface="Segoe UI Light" panose="020B0502040204020203" pitchFamily="34" charset="0"/>
                <a:cs typeface="Segoe UI Light" panose="020B0502040204020203" pitchFamily="34" charset="0"/>
              </a:rPr>
              <a:t>to get started today!</a:t>
            </a:r>
          </a:p>
        </p:txBody>
      </p:sp>
      <p:pic>
        <p:nvPicPr>
          <p:cNvPr id="1026" name="DE0816EB-0799-461B-8CAB-F8639086CFFD" descr="1078F4CF-61B7-46A5-815D-338F62390895@hs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2340" y="-247034"/>
            <a:ext cx="33432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C1E29E4C-1F3B-47B1-972B-2B7120147472" descr="FD91B74B-F96D-4EAD-BB2E-6CCF265D6248@hsd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78" y="4904077"/>
            <a:ext cx="3343275"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4550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124893" y="178061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488369" y="111081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478380" y="384049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668160" y="163983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668160" y="225269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919565" y="188827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94220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847737" y="379000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04120" y="57392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24663" y="57392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56294" y="59239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6515</TotalTime>
  <Words>6209</Words>
  <Application>Microsoft Office PowerPoint</Application>
  <PresentationFormat>Widescreen</PresentationFormat>
  <Paragraphs>930</Paragraphs>
  <Slides>53</Slides>
  <Notes>40</Notes>
  <HiddenSlides>3</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53</vt:i4>
      </vt:variant>
    </vt:vector>
  </HeadingPairs>
  <TitlesOfParts>
    <vt:vector size="67" baseType="lpstr">
      <vt:lpstr>MS PGothic</vt:lpstr>
      <vt:lpstr>Arial</vt:lpstr>
      <vt:lpstr>Calibri</vt:lpstr>
      <vt:lpstr>Calibri Light</vt:lpstr>
      <vt:lpstr>Consolas</vt:lpstr>
      <vt:lpstr>Segoe UI</vt:lpstr>
      <vt:lpstr>Segoe UI Condensed</vt:lpstr>
      <vt:lpstr>Segoe UI Light</vt:lpstr>
      <vt:lpstr>Symbol</vt:lpstr>
      <vt:lpstr>Wingdings</vt:lpstr>
      <vt:lpstr>5-30721_Build_2016_Template_Light</vt:lpstr>
      <vt:lpstr>WHITE TEMPLATE</vt:lpstr>
      <vt:lpstr>Office Theme</vt:lpstr>
      <vt:lpstr>1_5-30721_Build_2016_Template_Light</vt:lpstr>
      <vt:lpstr>Containers for Windows Developers</vt:lpstr>
      <vt:lpstr>Containers for Windows Developers</vt:lpstr>
      <vt:lpstr>Michael S. Collier</vt:lpstr>
      <vt:lpstr>http://aka.ms/FundAzure2e</vt:lpstr>
      <vt:lpstr>Setting Expectations</vt:lpstr>
      <vt:lpstr>Docker ≠ Containers</vt:lpstr>
      <vt:lpstr>History Lesson</vt:lpstr>
      <vt:lpstr>Docker Additions to Containers</vt:lpstr>
      <vt:lpstr>Docker Architecture</vt:lpstr>
      <vt:lpstr>VMs vs. Containers</vt:lpstr>
      <vt:lpstr>VM vs. Container</vt:lpstr>
      <vt:lpstr>VM vs. Container</vt:lpstr>
      <vt:lpstr>The Case for VMs</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General Guidance</vt:lpstr>
      <vt:lpstr>What? Where?</vt:lpstr>
      <vt:lpstr>Getting Started with Docker</vt:lpstr>
      <vt:lpstr>Disclaimer: Forget the GUI</vt:lpstr>
      <vt:lpstr>Forget the GUI . . . But . . . . </vt:lpstr>
      <vt:lpstr>Installing Docker on Windows</vt:lpstr>
      <vt:lpstr>Docker on Windows</vt:lpstr>
      <vt:lpstr>Building our own Images - Dockerfile</vt:lpstr>
      <vt:lpstr>Building our own Images - Dockerfile</vt:lpstr>
      <vt:lpstr>Immutability &amp; Layers</vt:lpstr>
      <vt:lpstr>Docker Compose</vt:lpstr>
      <vt:lpstr>Docker Compose</vt:lpstr>
      <vt:lpstr>PowerPoint Presentation</vt:lpstr>
      <vt:lpstr>Docker on Windows</vt:lpstr>
      <vt:lpstr>Private Image Repositories</vt:lpstr>
      <vt:lpstr>Orchestrations – multiple hosts</vt:lpstr>
      <vt:lpstr>Azure Container Service</vt:lpstr>
      <vt:lpstr>Dev/Test in “The Cloud”</vt:lpstr>
      <vt:lpstr>Licensing</vt:lpstr>
      <vt:lpstr>Getting Started</vt:lpstr>
      <vt:lpstr>Resources</vt:lpstr>
      <vt:lpstr>Advance your Azure Skills</vt:lpstr>
      <vt:lpstr>Thank you!</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764</cp:revision>
  <dcterms:created xsi:type="dcterms:W3CDTF">2016-04-26T18:26:58Z</dcterms:created>
  <dcterms:modified xsi:type="dcterms:W3CDTF">2017-01-12T21:27:39Z</dcterms:modified>
</cp:coreProperties>
</file>